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8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5.png" ContentType="image/png"/>
  <Override PartName="/ppt/media/image24.png" ContentType="image/png"/>
  <Override PartName="/ppt/media/image9.png" ContentType="image/png"/>
  <Override PartName="/ppt/media/image23.png" ContentType="image/png"/>
  <Override PartName="/ppt/media/image8.png" ContentType="image/png"/>
  <Override PartName="/ppt/media/image10.jpeg" ContentType="image/jpeg"/>
  <Override PartName="/ppt/media/image14.png" ContentType="image/png"/>
  <Override PartName="/ppt/media/image5.jpeg" ContentType="image/jpeg"/>
  <Override PartName="/ppt/media/image1.jpeg" ContentType="image/jpeg"/>
  <Override PartName="/ppt/media/image3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6.jpeg" ContentType="image/jpeg"/>
  <Override PartName="/ppt/media/image12.png" ContentType="image/png"/>
  <Override PartName="/ppt/media/image4.png" ContentType="image/png"/>
  <Override PartName="/ppt/media/image11.jpeg" ContentType="image/jpeg"/>
  <Override PartName="/ppt/media/image13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C8E3FB4-FD69-4367-8499-C8727C28076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9317328-8DF7-4EC1-94BB-16B979234D6D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2720F07-1A42-45EA-AD5E-0B94F394FFAB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145F342-8D7A-42A5-8B16-1252DD7503CB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4E02B08-2332-4F62-92F9-17AFDF342DB9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28EBBE6-3AC9-4A30-8B85-C5437C257B82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109E3A2-6E1A-493B-9326-7F63C223673E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F77A251-F4AD-4E99-9FBF-67748549A8C7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3624441-FBF2-4093-BB0B-118B16D42B3C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A5D2A4F-88E3-4BA9-B247-7C943BEE7A4B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BAA3A03-36A1-40D6-AD32-9A3064845703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31685BE-D6A7-474E-8A11-51D0B3CF2F02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2CFC2A6-F825-4444-B948-183149B959F3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E39A3A4-73D7-4D8A-8344-97A6C7564631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7AF4F9C-5D88-4FEC-B475-874CCEAF41BE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631A1BA-4A4F-48B0-A04B-CFEA4AC0D20C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754C325-3847-45F9-9013-A66CC04CEA8F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CB43B95-3E60-4FE4-A808-FA2CC0295AEB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spark is created later than Hadoop MapReduce?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1E36F94-7F96-46B6-97EF-7AA9F073C904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FF48BF5-DC52-4764-81AE-1B4153CAAEF2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C3103BD-68D2-47ED-AB3C-404F05C2F317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6CD2477-9CF5-4D05-9714-F90E5CE5047A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A21A85A-A21E-46BD-86F2-836E241C177D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185E32D-0474-49D2-9DFB-0317928B789C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714F8E8-726C-4840-AE63-926632B6DDFF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17EC58C-0293-4E46-91B6-73A2C63A80F5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E94B299-AED6-4FE0-934B-905092CF787F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0087AF9-A03B-4525-B29D-0AE06612BE09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SimSu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0" y="1965240"/>
            <a:ext cx="9144000" cy="144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Line 2"/>
          <p:cNvSpPr/>
          <p:nvPr/>
        </p:nvSpPr>
        <p:spPr>
          <a:xfrm>
            <a:off x="0" y="2060280"/>
            <a:ext cx="9144000" cy="360"/>
          </a:xfrm>
          <a:prstGeom prst="line">
            <a:avLst/>
          </a:prstGeom>
          <a:ln w="28440">
            <a:solidFill>
              <a:srgbClr val="fbce00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pic>
        <p:nvPicPr>
          <p:cNvPr id="2" name="Picture 2" descr=""/>
          <p:cNvPicPr/>
          <p:nvPr/>
        </p:nvPicPr>
        <p:blipFill>
          <a:blip r:embed="rId2"/>
          <a:stretch/>
        </p:blipFill>
        <p:spPr>
          <a:xfrm>
            <a:off x="1590840" y="260280"/>
            <a:ext cx="6191280" cy="1535400"/>
          </a:xfrm>
          <a:prstGeom prst="rect">
            <a:avLst/>
          </a:prstGeom>
          <a:ln w="9360">
            <a:noFill/>
          </a:ln>
        </p:spPr>
      </p:pic>
      <p:pic>
        <p:nvPicPr>
          <p:cNvPr id="3" name="图片 11" descr=""/>
          <p:cNvPicPr/>
          <p:nvPr/>
        </p:nvPicPr>
        <p:blipFill>
          <a:blip r:embed="rId3"/>
          <a:stretch/>
        </p:blipFill>
        <p:spPr>
          <a:xfrm>
            <a:off x="179640" y="5805360"/>
            <a:ext cx="862560" cy="86256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sp>
        <p:nvSpPr>
          <p:cNvPr id="4" name="CustomShape 3"/>
          <p:cNvSpPr/>
          <p:nvPr/>
        </p:nvSpPr>
        <p:spPr>
          <a:xfrm>
            <a:off x="1043640" y="5949360"/>
            <a:ext cx="4534920" cy="668520"/>
          </a:xfrm>
          <a:prstGeom prst="rect">
            <a:avLst/>
          </a:prstGeom>
          <a:noFill/>
          <a:ln>
            <a:noFill/>
          </a:ln>
          <a:effectLst>
            <a:reflection algn="bl" blurRad="6350" dir="5400000" endA="300" endPos="55000" rotWithShape="0" stA="50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4061"/>
                </a:solidFill>
                <a:uFill>
                  <a:solidFill>
                    <a:srgbClr val="ffffff"/>
                  </a:solidFill>
                </a:uFill>
                <a:latin typeface="隶书"/>
                <a:ea typeface="隶书"/>
              </a:rPr>
              <a:t>无线通信网络实验室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W</a:t>
            </a:r>
            <a:r>
              <a:rPr b="1" lang="en-US" sz="1800" spc="-1" strike="noStrike">
                <a:solidFill>
                  <a:srgbClr val="254061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ireless </a:t>
            </a:r>
            <a:r>
              <a:rPr b="1" lang="en-US" sz="18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a</a:t>
            </a:r>
            <a:r>
              <a:rPr b="1" lang="en-US" sz="1800" spc="-1" strike="noStrike">
                <a:solidFill>
                  <a:srgbClr val="254061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nd </a:t>
            </a:r>
            <a:r>
              <a:rPr b="1" lang="en-US" sz="18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N</a:t>
            </a:r>
            <a:r>
              <a:rPr b="1" lang="en-US" sz="1800" spc="-1" strike="noStrike">
                <a:solidFill>
                  <a:srgbClr val="254061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etworkin</a:t>
            </a:r>
            <a:r>
              <a:rPr b="1" lang="en-US" sz="18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g</a:t>
            </a:r>
            <a:r>
              <a:rPr b="1" lang="en-US" sz="1800" spc="-1" strike="noStrike">
                <a:solidFill>
                  <a:srgbClr val="254061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 Lab(</a:t>
            </a:r>
            <a:r>
              <a:rPr b="1" lang="en-US" sz="18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Wang</a:t>
            </a:r>
            <a:r>
              <a:rPr b="1" lang="en-US" sz="1800" spc="-1" strike="noStrike">
                <a:solidFill>
                  <a:srgbClr val="254061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SimSun"/>
              </a:rPr>
              <a:t>Lab)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2843280" y="6553080"/>
            <a:ext cx="4030560" cy="258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750" spc="-1" strike="noStrike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onstantia"/>
                <a:ea typeface="SimSun"/>
              </a:rPr>
              <a:t>University of Michigan - Shanghai Jiao Tong University Joint Institute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图片 1" descr=""/>
          <p:cNvPicPr/>
          <p:nvPr/>
        </p:nvPicPr>
        <p:blipFill>
          <a:blip r:embed="rId2"/>
          <a:stretch/>
        </p:blipFill>
        <p:spPr>
          <a:xfrm>
            <a:off x="2411280" y="6553080"/>
            <a:ext cx="449640" cy="229680"/>
          </a:xfrm>
          <a:prstGeom prst="rect">
            <a:avLst/>
          </a:prstGeom>
          <a:ln w="9360">
            <a:noFill/>
          </a:ln>
        </p:spPr>
      </p:pic>
      <p:sp>
        <p:nvSpPr>
          <p:cNvPr id="43" name="Line 2"/>
          <p:cNvSpPr/>
          <p:nvPr/>
        </p:nvSpPr>
        <p:spPr>
          <a:xfrm>
            <a:off x="0" y="115560"/>
            <a:ext cx="9144000" cy="180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Line 3"/>
          <p:cNvSpPr/>
          <p:nvPr/>
        </p:nvSpPr>
        <p:spPr>
          <a:xfrm>
            <a:off x="0" y="812520"/>
            <a:ext cx="9144000" cy="180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4"/>
          <p:cNvSpPr/>
          <p:nvPr/>
        </p:nvSpPr>
        <p:spPr>
          <a:xfrm>
            <a:off x="2843280" y="6553080"/>
            <a:ext cx="4030560" cy="258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750" spc="-1" strike="noStrike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onstantia"/>
                <a:ea typeface="SimSun"/>
              </a:rPr>
              <a:t>University of Michigan - Shanghai Jiao Tong University Joint Institute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图片 1" descr=""/>
          <p:cNvPicPr/>
          <p:nvPr/>
        </p:nvPicPr>
        <p:blipFill>
          <a:blip r:embed="rId3"/>
          <a:stretch/>
        </p:blipFill>
        <p:spPr>
          <a:xfrm>
            <a:off x="2411280" y="6553080"/>
            <a:ext cx="449640" cy="229680"/>
          </a:xfrm>
          <a:prstGeom prst="rect">
            <a:avLst/>
          </a:prstGeom>
          <a:ln w="9360">
            <a:noFill/>
          </a:ln>
        </p:spPr>
      </p:pic>
      <p:sp>
        <p:nvSpPr>
          <p:cNvPr id="47" name="Line 5"/>
          <p:cNvSpPr/>
          <p:nvPr/>
        </p:nvSpPr>
        <p:spPr>
          <a:xfrm>
            <a:off x="0" y="6453000"/>
            <a:ext cx="9144000" cy="360"/>
          </a:xfrm>
          <a:prstGeom prst="line">
            <a:avLst/>
          </a:prstGeom>
          <a:ln w="28440">
            <a:solidFill>
              <a:srgbClr val="fbce00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8" name="Line 6"/>
          <p:cNvSpPr/>
          <p:nvPr/>
        </p:nvSpPr>
        <p:spPr>
          <a:xfrm>
            <a:off x="0" y="907920"/>
            <a:ext cx="9144000" cy="360"/>
          </a:xfrm>
          <a:prstGeom prst="line">
            <a:avLst/>
          </a:prstGeom>
          <a:ln w="28440">
            <a:solidFill>
              <a:srgbClr val="fbce00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pic>
        <p:nvPicPr>
          <p:cNvPr id="49" name="图片 15" descr=""/>
          <p:cNvPicPr/>
          <p:nvPr/>
        </p:nvPicPr>
        <p:blipFill>
          <a:blip r:embed="rId4"/>
          <a:stretch/>
        </p:blipFill>
        <p:spPr>
          <a:xfrm>
            <a:off x="8676360" y="6452640"/>
            <a:ext cx="430560" cy="43056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sp>
        <p:nvSpPr>
          <p:cNvPr id="50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2843280" y="6553080"/>
            <a:ext cx="4030560" cy="258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750" spc="-1" strike="noStrike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onstantia"/>
                <a:ea typeface="SimSun"/>
              </a:rPr>
              <a:t>University of Michigan - Shanghai Jiao Tong University Joint Institute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图片 1" descr=""/>
          <p:cNvPicPr/>
          <p:nvPr/>
        </p:nvPicPr>
        <p:blipFill>
          <a:blip r:embed="rId2"/>
          <a:stretch/>
        </p:blipFill>
        <p:spPr>
          <a:xfrm>
            <a:off x="2411280" y="6553080"/>
            <a:ext cx="449640" cy="229680"/>
          </a:xfrm>
          <a:prstGeom prst="rect">
            <a:avLst/>
          </a:prstGeom>
          <a:ln w="9360">
            <a:noFill/>
          </a:ln>
        </p:spPr>
      </p:pic>
      <p:sp>
        <p:nvSpPr>
          <p:cNvPr id="88" name="Line 2"/>
          <p:cNvSpPr/>
          <p:nvPr/>
        </p:nvSpPr>
        <p:spPr>
          <a:xfrm>
            <a:off x="0" y="115560"/>
            <a:ext cx="9144000" cy="180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Line 3"/>
          <p:cNvSpPr/>
          <p:nvPr/>
        </p:nvSpPr>
        <p:spPr>
          <a:xfrm>
            <a:off x="0" y="812520"/>
            <a:ext cx="9144000" cy="180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4"/>
          <p:cNvSpPr/>
          <p:nvPr/>
        </p:nvSpPr>
        <p:spPr>
          <a:xfrm>
            <a:off x="2843280" y="6553080"/>
            <a:ext cx="4030560" cy="258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750" spc="-1" strike="noStrike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onstantia"/>
                <a:ea typeface="SimSun"/>
              </a:rPr>
              <a:t>University of Michigan - Shanghai Jiao Tong University Joint Institute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图片 1" descr=""/>
          <p:cNvPicPr/>
          <p:nvPr/>
        </p:nvPicPr>
        <p:blipFill>
          <a:blip r:embed="rId3"/>
          <a:stretch/>
        </p:blipFill>
        <p:spPr>
          <a:xfrm>
            <a:off x="2411280" y="6553080"/>
            <a:ext cx="449640" cy="229680"/>
          </a:xfrm>
          <a:prstGeom prst="rect">
            <a:avLst/>
          </a:prstGeom>
          <a:ln w="9360">
            <a:noFill/>
          </a:ln>
        </p:spPr>
      </p:pic>
      <p:sp>
        <p:nvSpPr>
          <p:cNvPr id="92" name="Line 5"/>
          <p:cNvSpPr/>
          <p:nvPr/>
        </p:nvSpPr>
        <p:spPr>
          <a:xfrm>
            <a:off x="0" y="6453000"/>
            <a:ext cx="9144000" cy="360"/>
          </a:xfrm>
          <a:prstGeom prst="line">
            <a:avLst/>
          </a:prstGeom>
          <a:ln w="28440">
            <a:solidFill>
              <a:srgbClr val="fbce00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3" name="Line 6"/>
          <p:cNvSpPr/>
          <p:nvPr/>
        </p:nvSpPr>
        <p:spPr>
          <a:xfrm>
            <a:off x="0" y="907920"/>
            <a:ext cx="9144000" cy="360"/>
          </a:xfrm>
          <a:prstGeom prst="line">
            <a:avLst/>
          </a:prstGeom>
          <a:ln w="28440">
            <a:solidFill>
              <a:srgbClr val="fbce00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pic>
        <p:nvPicPr>
          <p:cNvPr id="94" name="图片 15" descr=""/>
          <p:cNvPicPr/>
          <p:nvPr/>
        </p:nvPicPr>
        <p:blipFill>
          <a:blip r:embed="rId4"/>
          <a:stretch/>
        </p:blipFill>
        <p:spPr>
          <a:xfrm>
            <a:off x="8676360" y="6452640"/>
            <a:ext cx="430560" cy="43056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sp>
        <p:nvSpPr>
          <p:cNvPr id="95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216440" y="2660040"/>
            <a:ext cx="7054920" cy="10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Data Preprocessing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16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 Collection of Problems in Data Preprocessing along with Solutions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1544040" y="4399200"/>
            <a:ext cx="6399360" cy="143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华文楷体"/>
              </a:rPr>
              <a:t>Qi Lian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华文楷体"/>
              </a:rPr>
              <a:t>2017/2/20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Level-1: Data Cleaning - Omitting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609120" y="1793160"/>
            <a:ext cx="86637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Solution 1: Omitting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nothing special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Just assume they don't exist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Solution: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Listwise Deletion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Delete the whole problematic entry by ignoring other useful fields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Pairwise Deletion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delete the problematic field while keeping the useful fields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Level-1: Data Cleaning - Setting Default Values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609120" y="1793160"/>
            <a:ext cx="86637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Solution 2: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Imputaion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Deletion strategy may fail for small datasets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 imputed values, kind of guessing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Solution: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Set the mean as default values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Retain the mean, but bad for field relationship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Linear Regression: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Amplify the current trends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Robust approaches involved with Machine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Complicated, get first-hand errors before our ML algorithms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Level-1: Data Integration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609120" y="1793160"/>
            <a:ext cx="872748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Problem I: Attributes Redundancy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Behavior: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salary/month =&gt; salary/year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Solution: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Chi-Square Correlation Test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Correlation Coefficient and Covariance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Level-1: Data Integration - Chi-Square Correlation Test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609120" y="1793160"/>
            <a:ext cx="86637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Solution 1: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Chi-Square Correlation Test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Hypothesis: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Attr_A and Attr_B (both nominal attributes) are independent of each other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Solution: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Construct the contingency table: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A: a</a:t>
            </a:r>
            <a:r>
              <a:rPr b="0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,a</a:t>
            </a:r>
            <a:r>
              <a:rPr b="0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,...a</a:t>
            </a:r>
            <a:r>
              <a:rPr b="0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; B: b</a:t>
            </a:r>
            <a:r>
              <a:rPr b="0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,b</a:t>
            </a:r>
            <a:r>
              <a:rPr b="0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,...b</a:t>
            </a:r>
            <a:r>
              <a:rPr b="0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Picture 7" descr=""/>
          <p:cNvPicPr/>
          <p:nvPr/>
        </p:nvPicPr>
        <p:blipFill>
          <a:blip r:embed="rId1"/>
          <a:stretch/>
        </p:blipFill>
        <p:spPr>
          <a:xfrm>
            <a:off x="4829760" y="4415040"/>
            <a:ext cx="3361320" cy="159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Level-1: Data Integration - Chi-Square Correlation Test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585720" y="1792440"/>
            <a:ext cx="86637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Solution (Cont.):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Apply the test formula,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</a:t>
            </a:r>
            <a:r>
              <a:rPr b="0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ij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observed occurrence, e</a:t>
            </a:r>
            <a:r>
              <a:rPr b="0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ij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expected occurrence,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 is the total number of instances in the datasets: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Compare with the Chi Square statistics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Given significant level, and the degree of freedom (c-1)(r-1), get the needed value in the Chi Square statistics reference table.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Reject the hypothesis if the computed result is above the needed one.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Picture 1" descr=""/>
          <p:cNvPicPr/>
          <p:nvPr/>
        </p:nvPicPr>
        <p:blipFill>
          <a:blip r:embed="rId1"/>
          <a:stretch/>
        </p:blipFill>
        <p:spPr>
          <a:xfrm>
            <a:off x="1378440" y="2967840"/>
            <a:ext cx="2675520" cy="961560"/>
          </a:xfrm>
          <a:prstGeom prst="rect">
            <a:avLst/>
          </a:prstGeom>
          <a:ln>
            <a:noFill/>
          </a:ln>
        </p:spPr>
      </p:pic>
      <p:pic>
        <p:nvPicPr>
          <p:cNvPr id="168" name="Picture 2" descr=""/>
          <p:cNvPicPr/>
          <p:nvPr/>
        </p:nvPicPr>
        <p:blipFill>
          <a:blip r:embed="rId2"/>
          <a:stretch/>
        </p:blipFill>
        <p:spPr>
          <a:xfrm>
            <a:off x="4217760" y="3079080"/>
            <a:ext cx="3685320" cy="69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Level-1: Data Integration - Correlation Coefficient and Covariance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609120" y="1793160"/>
            <a:ext cx="86637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Solution 2: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Correlation Coefficient and Covariance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Similar to Chi-Square Correlation Test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Apply a different statistical formula (numerical):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Another validation condition: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Independent if covariance evaluated as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Picture 1" descr=""/>
          <p:cNvPicPr/>
          <p:nvPr/>
        </p:nvPicPr>
        <p:blipFill>
          <a:blip r:embed="rId1"/>
          <a:stretch/>
        </p:blipFill>
        <p:spPr>
          <a:xfrm>
            <a:off x="1908000" y="3345840"/>
            <a:ext cx="5056920" cy="885600"/>
          </a:xfrm>
          <a:prstGeom prst="rect">
            <a:avLst/>
          </a:prstGeom>
          <a:ln>
            <a:noFill/>
          </a:ln>
        </p:spPr>
      </p:pic>
      <p:pic>
        <p:nvPicPr>
          <p:cNvPr id="172" name="Picture 2" descr=""/>
          <p:cNvPicPr/>
          <p:nvPr/>
        </p:nvPicPr>
        <p:blipFill>
          <a:blip r:embed="rId2"/>
          <a:stretch/>
        </p:blipFill>
        <p:spPr>
          <a:xfrm>
            <a:off x="1742400" y="4184640"/>
            <a:ext cx="5475960" cy="761760"/>
          </a:xfrm>
          <a:prstGeom prst="rect">
            <a:avLst/>
          </a:prstGeom>
          <a:ln>
            <a:noFill/>
          </a:ln>
        </p:spPr>
      </p:pic>
      <p:pic>
        <p:nvPicPr>
          <p:cNvPr id="173" name="Picture 3" descr=""/>
          <p:cNvPicPr/>
          <p:nvPr/>
        </p:nvPicPr>
        <p:blipFill>
          <a:blip r:embed="rId3"/>
          <a:stretch/>
        </p:blipFill>
        <p:spPr>
          <a:xfrm>
            <a:off x="1710000" y="5530320"/>
            <a:ext cx="517104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Level-1: Data Integration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609120" y="1793160"/>
            <a:ext cx="872748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Problem II: Tuple Duplication and Inconsistency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Behavior: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"id" data field stored as "_id" in MySQL, while "id" in MongoDB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Solution: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Meta-data Comparison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Edit Distance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Level-1: Data Integration - Meta-data Comparison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609120" y="1793160"/>
            <a:ext cx="86637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Solution 1: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Meta-data Comparison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Meta-data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data that describes our target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eg: Type, range, etc.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Solution: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Compare how the meta data of two fields are close to each other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Level-1: Data Integration - Edit Distance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609120" y="1793160"/>
            <a:ext cx="86637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Solution 2: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Edit Distance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Quantitatively evaluate how one string is close to the other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Solution: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Set distance 1 for deletion, insertion, substitution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Apply Dynamic Programming to get the target distance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0" name="Picture 1" descr=""/>
          <p:cNvPicPr/>
          <p:nvPr/>
        </p:nvPicPr>
        <p:blipFill>
          <a:blip r:embed="rId1"/>
          <a:stretch/>
        </p:blipFill>
        <p:spPr>
          <a:xfrm>
            <a:off x="1391760" y="6028200"/>
            <a:ext cx="5785200" cy="359640"/>
          </a:xfrm>
          <a:prstGeom prst="rect">
            <a:avLst/>
          </a:prstGeom>
          <a:ln>
            <a:noFill/>
          </a:ln>
        </p:spPr>
      </p:pic>
      <p:pic>
        <p:nvPicPr>
          <p:cNvPr id="181" name="Picture 2" descr=""/>
          <p:cNvPicPr/>
          <p:nvPr/>
        </p:nvPicPr>
        <p:blipFill>
          <a:blip r:embed="rId2"/>
          <a:stretch/>
        </p:blipFill>
        <p:spPr>
          <a:xfrm>
            <a:off x="2042280" y="4248720"/>
            <a:ext cx="4322880" cy="180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Data Preprocessing: Level-2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609120" y="1802160"/>
            <a:ext cx="8099640" cy="33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 be covered by Xinyue Ou in the Monday after the next one.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Overview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609120" y="1793160"/>
            <a:ext cx="86637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Introduction to Data Preprocessing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Level-1 Data Preprocessing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Hadoop MapReduce V.S. Spark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Hadoop MapReduce V.S. Spark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609120" y="1793160"/>
            <a:ext cx="86637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Review for basics of Hadoop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Hard to code raw M/R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PIG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Hadoop Streaming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General interface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92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Minimal Storage Unit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 block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Size: 64MB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Cluster figure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6" name="Picture 1" descr=""/>
          <p:cNvPicPr/>
          <p:nvPr/>
        </p:nvPicPr>
        <p:blipFill>
          <a:blip r:embed="rId1"/>
          <a:stretch/>
        </p:blipFill>
        <p:spPr>
          <a:xfrm>
            <a:off x="3535200" y="2410560"/>
            <a:ext cx="5103720" cy="3021480"/>
          </a:xfrm>
          <a:prstGeom prst="rect">
            <a:avLst/>
          </a:prstGeom>
          <a:ln>
            <a:noFill/>
          </a:ln>
        </p:spPr>
      </p:pic>
      <p:sp>
        <p:nvSpPr>
          <p:cNvPr id="187" name="CustomShape 3"/>
          <p:cNvSpPr/>
          <p:nvPr/>
        </p:nvSpPr>
        <p:spPr>
          <a:xfrm>
            <a:off x="5172840" y="3668400"/>
            <a:ext cx="891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6267600" y="3419640"/>
            <a:ext cx="75240" cy="875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5"/>
          <p:cNvSpPr/>
          <p:nvPr/>
        </p:nvSpPr>
        <p:spPr>
          <a:xfrm>
            <a:off x="6603840" y="3710160"/>
            <a:ext cx="1225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HBase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Hadoop MapReduce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609120" y="1793160"/>
            <a:ext cx="86637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736200" y="1920240"/>
            <a:ext cx="86637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 computation framework for big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Mapper: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Reducer: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All in parallel, reducer may start before mapper finishes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How does Hadoop handle the data transmission?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3410640" y="2922120"/>
            <a:ext cx="1418400" cy="547560"/>
          </a:xfrm>
          <a:prstGeom prst="rect">
            <a:avLst/>
          </a:prstGeom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4" name="CustomShape 5"/>
          <p:cNvSpPr/>
          <p:nvPr/>
        </p:nvSpPr>
        <p:spPr>
          <a:xfrm>
            <a:off x="3419640" y="3981960"/>
            <a:ext cx="1402920" cy="547560"/>
          </a:xfrm>
          <a:prstGeom prst="rect">
            <a:avLst/>
          </a:prstGeom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5" name="CustomShape 6"/>
          <p:cNvSpPr/>
          <p:nvPr/>
        </p:nvSpPr>
        <p:spPr>
          <a:xfrm>
            <a:off x="3747960" y="3018960"/>
            <a:ext cx="776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Map()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3564360" y="4078440"/>
            <a:ext cx="1118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Reduce()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1599480" y="3088080"/>
            <a:ext cx="11761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raw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9"/>
          <p:cNvSpPr/>
          <p:nvPr/>
        </p:nvSpPr>
        <p:spPr>
          <a:xfrm>
            <a:off x="5852880" y="4124880"/>
            <a:ext cx="11761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10"/>
          <p:cNvSpPr/>
          <p:nvPr/>
        </p:nvSpPr>
        <p:spPr>
          <a:xfrm>
            <a:off x="5700960" y="3078360"/>
            <a:ext cx="21358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&lt;key, value&gt;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11"/>
          <p:cNvSpPr/>
          <p:nvPr/>
        </p:nvSpPr>
        <p:spPr>
          <a:xfrm>
            <a:off x="1309320" y="4147920"/>
            <a:ext cx="17820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&lt;key, value&gt;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12"/>
          <p:cNvSpPr/>
          <p:nvPr/>
        </p:nvSpPr>
        <p:spPr>
          <a:xfrm flipV="1">
            <a:off x="2774160" y="3257640"/>
            <a:ext cx="4633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3"/>
          <p:cNvSpPr/>
          <p:nvPr/>
        </p:nvSpPr>
        <p:spPr>
          <a:xfrm flipV="1">
            <a:off x="2876040" y="4308480"/>
            <a:ext cx="4633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14"/>
          <p:cNvSpPr/>
          <p:nvPr/>
        </p:nvSpPr>
        <p:spPr>
          <a:xfrm flipV="1">
            <a:off x="5129640" y="3252960"/>
            <a:ext cx="4633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15"/>
          <p:cNvSpPr/>
          <p:nvPr/>
        </p:nvSpPr>
        <p:spPr>
          <a:xfrm flipV="1">
            <a:off x="5115600" y="4335840"/>
            <a:ext cx="4633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Hadoop MapReduce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609120" y="1793160"/>
            <a:ext cx="86637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736200" y="1920240"/>
            <a:ext cx="86637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Shuffle and Sort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Transmission Media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Network, may be the bottleneck for large datasets.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1726560" y="2493720"/>
            <a:ext cx="1418400" cy="547560"/>
          </a:xfrm>
          <a:prstGeom prst="rect">
            <a:avLst/>
          </a:prstGeom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09" name="CustomShape 5"/>
          <p:cNvSpPr/>
          <p:nvPr/>
        </p:nvSpPr>
        <p:spPr>
          <a:xfrm>
            <a:off x="7696080" y="3344040"/>
            <a:ext cx="1402920" cy="547560"/>
          </a:xfrm>
          <a:prstGeom prst="rect">
            <a:avLst/>
          </a:prstGeom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0" name="CustomShape 6"/>
          <p:cNvSpPr/>
          <p:nvPr/>
        </p:nvSpPr>
        <p:spPr>
          <a:xfrm>
            <a:off x="2063880" y="2590200"/>
            <a:ext cx="776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Map()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7"/>
          <p:cNvSpPr/>
          <p:nvPr/>
        </p:nvSpPr>
        <p:spPr>
          <a:xfrm>
            <a:off x="7831440" y="3449160"/>
            <a:ext cx="1118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Reduce()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8"/>
          <p:cNvSpPr/>
          <p:nvPr/>
        </p:nvSpPr>
        <p:spPr>
          <a:xfrm>
            <a:off x="181440" y="2649960"/>
            <a:ext cx="11761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raw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9"/>
          <p:cNvSpPr/>
          <p:nvPr/>
        </p:nvSpPr>
        <p:spPr>
          <a:xfrm>
            <a:off x="3736440" y="2377440"/>
            <a:ext cx="21358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&lt;a, 1&gt;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10"/>
          <p:cNvSpPr/>
          <p:nvPr/>
        </p:nvSpPr>
        <p:spPr>
          <a:xfrm flipV="1">
            <a:off x="1241280" y="2828880"/>
            <a:ext cx="4633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11"/>
          <p:cNvSpPr/>
          <p:nvPr/>
        </p:nvSpPr>
        <p:spPr>
          <a:xfrm flipV="1">
            <a:off x="3282480" y="2787480"/>
            <a:ext cx="4633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12"/>
          <p:cNvSpPr/>
          <p:nvPr/>
        </p:nvSpPr>
        <p:spPr>
          <a:xfrm>
            <a:off x="1749600" y="3202920"/>
            <a:ext cx="1418400" cy="547560"/>
          </a:xfrm>
          <a:prstGeom prst="rect">
            <a:avLst/>
          </a:prstGeom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7" name="CustomShape 13"/>
          <p:cNvSpPr/>
          <p:nvPr/>
        </p:nvSpPr>
        <p:spPr>
          <a:xfrm>
            <a:off x="2086560" y="3299400"/>
            <a:ext cx="776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Map()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14"/>
          <p:cNvSpPr/>
          <p:nvPr/>
        </p:nvSpPr>
        <p:spPr>
          <a:xfrm>
            <a:off x="204480" y="3359160"/>
            <a:ext cx="11761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raw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15"/>
          <p:cNvSpPr/>
          <p:nvPr/>
        </p:nvSpPr>
        <p:spPr>
          <a:xfrm flipV="1">
            <a:off x="1264320" y="3538080"/>
            <a:ext cx="4633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16"/>
          <p:cNvSpPr/>
          <p:nvPr/>
        </p:nvSpPr>
        <p:spPr>
          <a:xfrm>
            <a:off x="1749600" y="3931200"/>
            <a:ext cx="1418400" cy="547560"/>
          </a:xfrm>
          <a:prstGeom prst="rect">
            <a:avLst/>
          </a:prstGeom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21" name="CustomShape 17"/>
          <p:cNvSpPr/>
          <p:nvPr/>
        </p:nvSpPr>
        <p:spPr>
          <a:xfrm>
            <a:off x="2086560" y="4027680"/>
            <a:ext cx="776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Map()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18"/>
          <p:cNvSpPr/>
          <p:nvPr/>
        </p:nvSpPr>
        <p:spPr>
          <a:xfrm>
            <a:off x="204480" y="4087440"/>
            <a:ext cx="11761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raw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19"/>
          <p:cNvSpPr/>
          <p:nvPr/>
        </p:nvSpPr>
        <p:spPr>
          <a:xfrm flipV="1">
            <a:off x="1264320" y="4266360"/>
            <a:ext cx="4633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20"/>
          <p:cNvSpPr/>
          <p:nvPr/>
        </p:nvSpPr>
        <p:spPr>
          <a:xfrm>
            <a:off x="3764880" y="2668320"/>
            <a:ext cx="21358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&lt;b, 1&gt;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1"/>
          <p:cNvSpPr/>
          <p:nvPr/>
        </p:nvSpPr>
        <p:spPr>
          <a:xfrm>
            <a:off x="3704040" y="3111480"/>
            <a:ext cx="21358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&lt;a, 1&gt;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2"/>
          <p:cNvSpPr/>
          <p:nvPr/>
        </p:nvSpPr>
        <p:spPr>
          <a:xfrm flipV="1">
            <a:off x="3245400" y="3552840"/>
            <a:ext cx="4633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23"/>
          <p:cNvSpPr/>
          <p:nvPr/>
        </p:nvSpPr>
        <p:spPr>
          <a:xfrm>
            <a:off x="3705840" y="3335760"/>
            <a:ext cx="21358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&lt;b, 1&gt;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24"/>
          <p:cNvSpPr/>
          <p:nvPr/>
        </p:nvSpPr>
        <p:spPr>
          <a:xfrm>
            <a:off x="3696480" y="4050720"/>
            <a:ext cx="21358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&lt;a, 1&gt;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25"/>
          <p:cNvSpPr/>
          <p:nvPr/>
        </p:nvSpPr>
        <p:spPr>
          <a:xfrm flipV="1">
            <a:off x="3260160" y="4331880"/>
            <a:ext cx="4633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26"/>
          <p:cNvSpPr/>
          <p:nvPr/>
        </p:nvSpPr>
        <p:spPr>
          <a:xfrm>
            <a:off x="3698280" y="4273560"/>
            <a:ext cx="21358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&lt;c, 1&gt;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27"/>
          <p:cNvSpPr/>
          <p:nvPr/>
        </p:nvSpPr>
        <p:spPr>
          <a:xfrm>
            <a:off x="3714120" y="3538800"/>
            <a:ext cx="21358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&lt;b, 1&gt;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28"/>
          <p:cNvSpPr/>
          <p:nvPr/>
        </p:nvSpPr>
        <p:spPr>
          <a:xfrm>
            <a:off x="4636080" y="2193840"/>
            <a:ext cx="624600" cy="268200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233" name="CustomShape 29"/>
          <p:cNvSpPr/>
          <p:nvPr/>
        </p:nvSpPr>
        <p:spPr>
          <a:xfrm>
            <a:off x="4592520" y="3203640"/>
            <a:ext cx="7128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30"/>
          <p:cNvSpPr/>
          <p:nvPr/>
        </p:nvSpPr>
        <p:spPr>
          <a:xfrm>
            <a:off x="5394240" y="2207880"/>
            <a:ext cx="949680" cy="268200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235" name="CustomShape 31"/>
          <p:cNvSpPr/>
          <p:nvPr/>
        </p:nvSpPr>
        <p:spPr>
          <a:xfrm>
            <a:off x="6461640" y="2216880"/>
            <a:ext cx="857520" cy="268200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236" name="CustomShape 32"/>
          <p:cNvSpPr/>
          <p:nvPr/>
        </p:nvSpPr>
        <p:spPr>
          <a:xfrm>
            <a:off x="5397120" y="3202920"/>
            <a:ext cx="9918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partition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33"/>
          <p:cNvSpPr/>
          <p:nvPr/>
        </p:nvSpPr>
        <p:spPr>
          <a:xfrm>
            <a:off x="6426000" y="3157200"/>
            <a:ext cx="929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Merge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into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Groups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34"/>
          <p:cNvSpPr/>
          <p:nvPr/>
        </p:nvSpPr>
        <p:spPr>
          <a:xfrm>
            <a:off x="5316840" y="3660120"/>
            <a:ext cx="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35"/>
          <p:cNvSpPr/>
          <p:nvPr/>
        </p:nvSpPr>
        <p:spPr>
          <a:xfrm>
            <a:off x="7390080" y="3614400"/>
            <a:ext cx="30564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36"/>
          <p:cNvSpPr/>
          <p:nvPr/>
        </p:nvSpPr>
        <p:spPr>
          <a:xfrm>
            <a:off x="5372640" y="4981680"/>
            <a:ext cx="1017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Hadoop MapReduce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609120" y="1793160"/>
            <a:ext cx="86637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736200" y="1920240"/>
            <a:ext cx="86637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Is that Enough for all situations?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Pros: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Process data blocks in parallel                                                           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(not the same parallel for Qun Song's topic)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Cons: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Fixed workflow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Must have a Mapper and a Reducer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Disk-oriented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Bad for iterative algorithms working on the same datasets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Spark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595080" y="1811520"/>
            <a:ext cx="86637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736200" y="1920240"/>
            <a:ext cx="86637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Another computation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RDD (Resilient Distributed Datasets)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Datasets: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Set of data, can be any legal data source, JSON, csv, local file, files on HDFS.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Distributed: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Split the whole datasets into partitions, more flexible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Resilient: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Spark track the working history of each partition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Reexecute the previous instructions once any error occurs.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Characteristics: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Immutable (read-only):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Easy for debugging in function calls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Kind of Thread-Safe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92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Spark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595080" y="1811520"/>
            <a:ext cx="86637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736200" y="1920240"/>
            <a:ext cx="86637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Characteristics (Cont.):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Lazy RDD transformation: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Similar to Barrier, wait until all interpreted, triggered by certain API.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Spark will choose the best way to execute.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Pros: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In-memory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Good for iterative algorithms, resource reusage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DAG execution engine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More phase combinations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Thread-level parallelism instead of Process-level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Each task is a thread, lighter weight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Cons: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Rely on disks if datasets can't fit in the memory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But still access higher performance than MapReduce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In-memory speed 100:1, overall speed 10:1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266400" y="1393560"/>
            <a:ext cx="8443440" cy="457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257040" indent="-256320">
              <a:lnSpc>
                <a:spcPct val="13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Basic Workflow: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14240" indent="-256320">
              <a:lnSpc>
                <a:spcPct val="13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Fetch raw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14240" indent="-256320">
              <a:lnSpc>
                <a:spcPct val="13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Data integration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14240" indent="-256320">
              <a:lnSpc>
                <a:spcPct val="13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Data cleaning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14240" indent="-256320">
              <a:lnSpc>
                <a:spcPct val="13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Store clean data in HDFS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14240" indent="-256320">
              <a:lnSpc>
                <a:spcPct val="13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Fetch level-1 preprocessed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14240" indent="-256320">
              <a:lnSpc>
                <a:spcPct val="13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Data reduction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14240" indent="-256320">
              <a:lnSpc>
                <a:spcPct val="13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Data transformation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14240" indent="-256320">
              <a:lnSpc>
                <a:spcPct val="13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Run the target 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14240" indent="-256320">
              <a:lnSpc>
                <a:spcPct val="13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Store results in HDFS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57040" indent="-256320">
              <a:lnSpc>
                <a:spcPct val="13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Python library: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14240" indent="-256320">
              <a:lnSpc>
                <a:spcPct val="13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Pandas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14240" indent="-256320">
              <a:lnSpc>
                <a:spcPct val="13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Scikit-Learn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14240" indent="-256320">
              <a:lnSpc>
                <a:spcPct val="13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PySpark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Summary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266400" y="1393560"/>
            <a:ext cx="8443440" cy="457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257040" indent="-256320">
              <a:lnSpc>
                <a:spcPct val="13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Textbook: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14240" indent="-256320">
              <a:lnSpc>
                <a:spcPct val="13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Preprocessing in Data Mining, Springer 2014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14240" indent="-256320">
              <a:lnSpc>
                <a:spcPct val="13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Mining Concepts and Techniques, 3rd Edition, Jiawei Han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57040" indent="-256320">
              <a:lnSpc>
                <a:spcPct val="13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Udacity: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14240" indent="-256320">
              <a:lnSpc>
                <a:spcPct val="13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 to Hadoop and MapReduce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14240" indent="-256320">
              <a:lnSpc>
                <a:spcPct val="13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Wrangling with MongoDB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57040" indent="-256320">
              <a:lnSpc>
                <a:spcPct val="13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Coursera: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Hadoop Platform and Application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Reference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266400" y="1393560"/>
            <a:ext cx="8443440" cy="457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720" algn="ctr">
              <a:lnSpc>
                <a:spcPct val="13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 algn="ctr">
              <a:lnSpc>
                <a:spcPct val="13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 algn="ctr">
              <a:lnSpc>
                <a:spcPct val="13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Thanks!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 algn="ctr">
              <a:lnSpc>
                <a:spcPct val="13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Intro to Data Preprocessing: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08400" y="1793160"/>
            <a:ext cx="856044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3-V: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Volume: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Size of datasets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Variety: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Structured, Unstructured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MongoDB, MySQL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Velocity: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Speed at which data generates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 we trust those datasets?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 we directly apply those datasets to our algorithms?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Intro to Data Preprocessing: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608400" y="1793160"/>
            <a:ext cx="856044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 we trust those datasets?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 we directly apply those datasets to our algorithms?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Lots of misclassified objects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Tedious execution 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4" name="Picture 4" descr=""/>
          <p:cNvPicPr/>
          <p:nvPr/>
        </p:nvPicPr>
        <p:blipFill>
          <a:blip r:embed="rId1"/>
          <a:stretch/>
        </p:blipFill>
        <p:spPr>
          <a:xfrm>
            <a:off x="926640" y="2304360"/>
            <a:ext cx="6173280" cy="1179000"/>
          </a:xfrm>
          <a:prstGeom prst="rect">
            <a:avLst/>
          </a:prstGeom>
          <a:ln>
            <a:noFill/>
          </a:ln>
        </p:spPr>
      </p:pic>
      <p:pic>
        <p:nvPicPr>
          <p:cNvPr id="145" name="Picture 5" descr=""/>
          <p:cNvPicPr/>
          <p:nvPr/>
        </p:nvPicPr>
        <p:blipFill>
          <a:blip r:embed="rId2"/>
          <a:stretch/>
        </p:blipFill>
        <p:spPr>
          <a:xfrm>
            <a:off x="5050800" y="2705040"/>
            <a:ext cx="3493440" cy="211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Intro to Data Preprocessing: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608400" y="1793160"/>
            <a:ext cx="856044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Level-1: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57840" indent="-3427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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Maintain clean data in a uniform way in databases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Steps: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57840" indent="-3427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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Cleaning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57840" indent="-3427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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Integration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Level-2: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57840" indent="-3427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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Apply proper datasets to the target algorithms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Steps: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57840" indent="-3427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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Reduction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57840" indent="-3427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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Transformation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Level-1: Data Cleaning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609120" y="1793160"/>
            <a:ext cx="86637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Problem I: Noise points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Behavior: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Class noise: misclassification &amp; conflict class labels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Attribute noise: attributes that influence the classification preformance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Solution: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Noise Filters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Robust Strategies (usually based on Machine Learning algorithms)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Level-1: Data Cleaning - Noise Filters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609120" y="1793160"/>
            <a:ext cx="86637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Solution 1: Noise Filters (Ensemble Filter)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Group original datasets into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subsets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each subset, run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filter/learning algorithms over other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T-1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subsets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Compare the trained label with the actual label for each subset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Decide the correctness of the initial labels by consensus vote scheme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Remove the subset if far from idealism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Implementation: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KEEL software: http://www.keel.es/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714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Preprocessing functions are embedded in this software.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Level-1: Data Cleaning - Robust Strategies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609120" y="1793160"/>
            <a:ext cx="86637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Solution 2: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Robust Strategies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Focus on the selection of the algorithms (eg. clustering...)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 much to deal with the data itself.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0" y="130680"/>
            <a:ext cx="914256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Level-1: Data Cleaning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608400" y="1793160"/>
            <a:ext cx="85881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Problem II: Missing Data Fields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Behavior: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Entry A has attribute a, while Entry B doesn't have;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Entry A originally has attribute a, while being eliminated by manual processing/error recording;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Solution: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Omitting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14240" indent="-256320">
              <a:lnSpc>
                <a:spcPct val="100000"/>
              </a:lnSpc>
              <a:buClr>
                <a:srgbClr val="4f81bd"/>
              </a:buClr>
              <a:buSzPct val="5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Setting default values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Application>LibreOffice/5.1.4.2$Linux_X86_64 LibreOffice_project/10m0$Build-2</Application>
  <Words>6952</Words>
  <Paragraphs>461</Paragraphs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2017-02-20T11:01:29Z</dcterms:created>
  <dc:creator>Peng Shi</dc:creator>
  <dc:description/>
  <dc:language>en-US</dc:language>
  <cp:lastModifiedBy/>
  <dcterms:modified xsi:type="dcterms:W3CDTF">2017-02-20T20:06:06Z</dcterms:modified>
  <cp:revision>211</cp:revision>
  <dc:subject/>
  <dc:title>Introduction to Tensorflow an Open Source Software Library for Machine Intelligence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KSOProductBuildVer">
    <vt:lpwstr>1033-10.1.0.5672</vt:lpwstr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全屏显示(4:3)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28</vt:i4>
  </property>
</Properties>
</file>